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9" r:id="rId2"/>
    <p:sldId id="433" r:id="rId3"/>
    <p:sldId id="447" r:id="rId4"/>
    <p:sldId id="448" r:id="rId5"/>
    <p:sldId id="450" r:id="rId6"/>
    <p:sldId id="452" r:id="rId7"/>
    <p:sldId id="446" r:id="rId8"/>
    <p:sldId id="449" r:id="rId9"/>
    <p:sldId id="451" r:id="rId10"/>
    <p:sldId id="432" r:id="rId11"/>
    <p:sldId id="270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FFCC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9B4BA2B-11CF-4208-B5C5-22F151D959DD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4A23551-451A-4098-8DD9-DF587311F8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371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29B6E-B5EF-4E1F-9F12-E6370AE7B688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45CF-C292-4C7F-83B6-2C0F3B646993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7466-9854-42F8-90F0-22C7ED5A0D08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0578-E2C2-45BC-A516-FAE2AC9D7957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49C7-74D5-438A-9B0A-D406453F11DF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22E4-5816-4A87-9F6B-D0BB8E16D7E0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57D2-C3E7-4CC5-9862-FD2BE9944C5A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0766-57BE-40A5-82E3-3063BA2AA57C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51B90-A829-4012-BDE2-8C4C7EE0C33E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0676FD-F2B3-4AC2-8FBA-9DEBCC47F15E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C7B8-18F4-465D-AA5D-6C3AED186E8D}" type="datetime8">
              <a:rPr lang="ar-EG" smtClean="0"/>
              <a:t>24 تشرين الأول، 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7A5179C-5EE3-44D3-8660-DAE21B85EE33}" type="slidenum">
              <a:rPr lang="ar-EG" smtClean="0"/>
              <a:t>‹#›</a:t>
            </a:fld>
            <a:endParaRPr lang="ar-EG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84588C-9E37-4C86-9CC5-1F4D347CE227}" type="datetime8">
              <a:rPr lang="ar-EG" smtClean="0"/>
              <a:t>24 تشرين الأول، 17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 ftr="0" dt="0"/>
  <p:txStyles>
    <p:titleStyle>
      <a:lvl1pPr algn="l" defTabSz="914400" rtl="1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mailto:motaz.ali@feng.bu.edu.e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20689"/>
            <a:ext cx="8964488" cy="10801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ar-EG" sz="4000" dirty="0">
              <a:solidFill>
                <a:srgbClr val="FFFF0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141993" y="4725144"/>
            <a:ext cx="4716016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Prepared By :</a:t>
            </a:r>
          </a:p>
          <a:p>
            <a:pPr marL="0" indent="0" algn="ctr" rtl="0">
              <a:buNone/>
            </a:pP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Dr. Moataz Elsherbini</a:t>
            </a:r>
          </a:p>
          <a:p>
            <a:pPr marL="0" indent="0" algn="ctr" rtl="0">
              <a:buNone/>
            </a:pPr>
            <a:r>
              <a:rPr lang="en-US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  <a:hlinkClick r:id="rId4"/>
              </a:rPr>
              <a:t>motaz.ali@feng.bu.edu.eg</a:t>
            </a:r>
            <a:endParaRPr lang="en-US" dirty="0" smtClean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  <a:p>
            <a:pPr marL="0" indent="0" algn="ctr" rtl="0">
              <a:buNone/>
            </a:pPr>
            <a:endParaRPr lang="en-US" dirty="0" smtClean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  <a:p>
            <a:pPr marL="0" indent="0" algn="ctr" rtl="0">
              <a:buNone/>
            </a:pPr>
            <a:endParaRPr lang="en-US" dirty="0" smtClean="0">
              <a:solidFill>
                <a:schemeClr val="bg1"/>
              </a:solidFill>
              <a:latin typeface="Bernard MT Condensed" pitchFamily="18" charset="0"/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</p:txBody>
      </p:sp>
      <p:pic>
        <p:nvPicPr>
          <p:cNvPr id="14" name="Picture 6" descr="شعار جامعة بنها الجديد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51" y="228600"/>
            <a:ext cx="1302511" cy="93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859574" y="291889"/>
            <a:ext cx="550810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20000"/>
              </a:spcBef>
              <a:defRPr/>
            </a:pPr>
            <a:r>
              <a:rPr lang="en-US" sz="2400" b="1" dirty="0" err="1" smtClean="0">
                <a:solidFill>
                  <a:srgbClr val="FFFF00"/>
                </a:solidFill>
                <a:latin typeface="Book Antiqua" pitchFamily="18" charset="0"/>
              </a:rPr>
              <a:t>Benha</a:t>
            </a:r>
            <a:r>
              <a:rPr lang="en-US" sz="2400" b="1" dirty="0" smtClean="0">
                <a:solidFill>
                  <a:srgbClr val="FFFF00"/>
                </a:solidFill>
                <a:latin typeface="Book Antiqua" pitchFamily="18" charset="0"/>
              </a:rPr>
              <a:t> University</a:t>
            </a:r>
          </a:p>
          <a:p>
            <a:pPr algn="ctr" rtl="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Book Antiqua" pitchFamily="18" charset="0"/>
              </a:rPr>
              <a:t>Faculty Of Engineering at </a:t>
            </a:r>
            <a:r>
              <a:rPr lang="en-US" sz="2400" b="1" dirty="0" err="1" smtClean="0">
                <a:solidFill>
                  <a:srgbClr val="FFFF00"/>
                </a:solidFill>
                <a:latin typeface="Book Antiqua" pitchFamily="18" charset="0"/>
              </a:rPr>
              <a:t>Shoubra</a:t>
            </a:r>
            <a:endParaRPr lang="en-US" sz="2400" b="1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378" y="2952239"/>
            <a:ext cx="9036496" cy="15696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Lecture (6)</a:t>
            </a:r>
          </a:p>
          <a:p>
            <a:pPr algn="ctr"/>
            <a:r>
              <a:rPr lang="ar-EG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مراجـــــعـــــــة للميدتيرم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1083" y="1628800"/>
            <a:ext cx="80378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GEN-181</a:t>
            </a:r>
          </a:p>
          <a:p>
            <a:pPr algn="ctr"/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Engineering 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Legislations 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(2017/2018)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599"/>
            <a:ext cx="1368152" cy="113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70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483768" y="404664"/>
            <a:ext cx="4320480" cy="792088"/>
          </a:xfrm>
          <a:prstGeom prst="flowChartAlternateProcess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rgbClr val="0066FF"/>
                </a:solidFill>
              </a:rPr>
              <a:t>الاسبوع الثامن</a:t>
            </a:r>
            <a:endParaRPr lang="ar-EG" sz="3200" b="1" dirty="0">
              <a:solidFill>
                <a:srgbClr val="00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1660" y="1412776"/>
            <a:ext cx="6264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FF0000"/>
                </a:solidFill>
              </a:rPr>
              <a:t>الميدتيرم</a:t>
            </a:r>
            <a:endParaRPr lang="ar-EG" sz="3200" b="1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15716" y="5589240"/>
            <a:ext cx="52565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3200" b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Dr. Moataz Elsherbini</a:t>
            </a:r>
          </a:p>
          <a:p>
            <a:pPr algn="ctr" rtl="0"/>
            <a:r>
              <a:rPr lang="en-US" sz="3200" b="1" dirty="0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motaz.ali@feng.bu.edu.eg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803" y="200456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4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620689"/>
            <a:ext cx="8964488" cy="10801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>
                <a:solidFill>
                  <a:schemeClr val="accent3"/>
                </a:solidFill>
              </a:rPr>
              <a:t/>
            </a:r>
            <a:br>
              <a:rPr lang="en-US" smtClean="0">
                <a:solidFill>
                  <a:schemeClr val="accent3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ar-EG" sz="4000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9194" y="2492896"/>
            <a:ext cx="9036496" cy="110799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738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28419"/>
            <a:ext cx="8928992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3200" b="1" dirty="0">
                <a:solidFill>
                  <a:srgbClr val="0000FF"/>
                </a:solidFill>
              </a:rPr>
              <a:t>ضع علامة صح أو علامة خطأ </a:t>
            </a:r>
            <a:endParaRPr lang="en-US" sz="3200" dirty="0">
              <a:solidFill>
                <a:srgbClr val="0000FF"/>
              </a:solidFill>
            </a:endParaRPr>
          </a:p>
          <a:p>
            <a:pPr algn="just"/>
            <a:r>
              <a:rPr lang="ar-EG" sz="3200" dirty="0" smtClean="0"/>
              <a:t>1 - الدستور هو مجموعة من القواعد الملزمة التي تنظم أمور الدولة  (  )</a:t>
            </a:r>
          </a:p>
          <a:p>
            <a:pPr algn="just"/>
            <a:r>
              <a:rPr lang="ar-EG" sz="3200" dirty="0" smtClean="0"/>
              <a:t>2 - يجوز سن قانون يخالف الدستور أو اقرار لائحه تخالف القوانين الملتزمه بالدستور (  )</a:t>
            </a:r>
          </a:p>
          <a:p>
            <a:pPr algn="just"/>
            <a:r>
              <a:rPr lang="ar-EG" sz="3200" dirty="0" smtClean="0"/>
              <a:t>3- يشتمل القانون علي اسم </a:t>
            </a:r>
            <a:r>
              <a:rPr lang="ar-EG" sz="3200" dirty="0"/>
              <a:t>الدولة الرسمي </a:t>
            </a:r>
            <a:r>
              <a:rPr lang="ar-EG" sz="3200" dirty="0" smtClean="0"/>
              <a:t>و </a:t>
            </a:r>
            <a:r>
              <a:rPr lang="ar-EG" sz="3200" dirty="0"/>
              <a:t>نظام الحكم داخل الدولة </a:t>
            </a:r>
            <a:r>
              <a:rPr lang="ar-EG" sz="3200" dirty="0" smtClean="0"/>
              <a:t>أو شكل </a:t>
            </a:r>
            <a:r>
              <a:rPr lang="ar-EG" sz="3200" dirty="0"/>
              <a:t>الدولة  </a:t>
            </a:r>
            <a:r>
              <a:rPr lang="ar-EG" sz="3200" dirty="0" smtClean="0"/>
              <a:t>(  )</a:t>
            </a:r>
            <a:endParaRPr lang="ar-EG" sz="3200" dirty="0" smtClean="0">
              <a:solidFill>
                <a:srgbClr val="FF0000"/>
              </a:solidFill>
            </a:endParaRPr>
          </a:p>
          <a:p>
            <a:pPr algn="just"/>
            <a:r>
              <a:rPr lang="ar-EG" sz="3200" dirty="0" smtClean="0"/>
              <a:t>4 - ينظم </a:t>
            </a:r>
            <a:r>
              <a:rPr lang="ar-EG" sz="3200" dirty="0"/>
              <a:t>الدستور السلطات العامة في الدولة ((</a:t>
            </a:r>
            <a:r>
              <a:rPr lang="ar-EG" sz="3200" dirty="0">
                <a:solidFill>
                  <a:srgbClr val="FF0000"/>
                </a:solidFill>
              </a:rPr>
              <a:t>السلطة التشريعية</a:t>
            </a:r>
            <a:r>
              <a:rPr lang="ar-EG" sz="3200" dirty="0"/>
              <a:t> </a:t>
            </a:r>
            <a:r>
              <a:rPr lang="ar-EG" sz="3200" dirty="0">
                <a:solidFill>
                  <a:srgbClr val="0000FF"/>
                </a:solidFill>
              </a:rPr>
              <a:t>والسلطة القضائية </a:t>
            </a:r>
            <a:r>
              <a:rPr lang="ar-EG" sz="3200" dirty="0">
                <a:solidFill>
                  <a:schemeClr val="accent5"/>
                </a:solidFill>
              </a:rPr>
              <a:t>والسلطة التنفيذية</a:t>
            </a:r>
            <a:r>
              <a:rPr lang="ar-EG" sz="3200" dirty="0" smtClean="0"/>
              <a:t>))  (  )</a:t>
            </a:r>
          </a:p>
          <a:p>
            <a:pPr algn="just"/>
            <a:r>
              <a:rPr lang="ar-EG" sz="3200" dirty="0" smtClean="0"/>
              <a:t>5 - الدستور المصري والدستور الانجليزي دساتير مدونه (  )</a:t>
            </a:r>
          </a:p>
          <a:p>
            <a:pPr algn="just"/>
            <a:r>
              <a:rPr lang="ar-EG" sz="3200" dirty="0" smtClean="0"/>
              <a:t>6 - تؤخذ مواد الدساتير المدونه من العرف (   )</a:t>
            </a:r>
          </a:p>
          <a:p>
            <a:pPr algn="just"/>
            <a:r>
              <a:rPr lang="ar-EG" sz="3200" dirty="0" smtClean="0"/>
              <a:t>7 - السلطه </a:t>
            </a:r>
            <a:r>
              <a:rPr lang="ar-EG" sz="3200" dirty="0"/>
              <a:t>التشريعيه هي المسئوله عن تغيير الدساتير الجامده (  )</a:t>
            </a:r>
          </a:p>
          <a:p>
            <a:pPr algn="just"/>
            <a:r>
              <a:rPr lang="ar-EG" sz="3200" dirty="0" smtClean="0"/>
              <a:t>8 - يعتبر دستور دوله الكويت من الدساتير المطوله (   )</a:t>
            </a:r>
          </a:p>
        </p:txBody>
      </p:sp>
    </p:spTree>
    <p:extLst>
      <p:ext uri="{BB962C8B-B14F-4D97-AF65-F5344CB8AC3E}">
        <p14:creationId xmlns:p14="http://schemas.microsoft.com/office/powerpoint/2010/main" val="190124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188640"/>
            <a:ext cx="8928992" cy="79714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3200" dirty="0" smtClean="0"/>
              <a:t>9 - دستور الهند لا يناقش مسائل تفصيليه تتعلق بشئون الدوله (   )</a:t>
            </a:r>
          </a:p>
          <a:p>
            <a:pPr algn="just"/>
            <a:r>
              <a:rPr lang="ar-EG" sz="3200" dirty="0" smtClean="0"/>
              <a:t>10- الدساتير المؤقته توضع </a:t>
            </a:r>
            <a:r>
              <a:rPr lang="ar-EG" sz="3200" dirty="0"/>
              <a:t>ليعمل بها دون تحديد مدة زمنية لها حتي تظهر الحاجة </a:t>
            </a:r>
            <a:r>
              <a:rPr lang="ar-EG" sz="3200" dirty="0" smtClean="0"/>
              <a:t>لتعديلها (   )</a:t>
            </a:r>
          </a:p>
          <a:p>
            <a:pPr algn="just"/>
            <a:r>
              <a:rPr lang="ar-EG" sz="3200" dirty="0" smtClean="0"/>
              <a:t>11 - الدول التي تحصل علي استقلالها حديثا غالبا ما تبدأ ببناء دستور دائم (  )</a:t>
            </a:r>
          </a:p>
          <a:p>
            <a:pPr algn="just"/>
            <a:r>
              <a:rPr lang="ar-EG" sz="3200" dirty="0" smtClean="0"/>
              <a:t>12- الاعلان الدستوري يصنف كدستور مؤقت (  ) </a:t>
            </a:r>
          </a:p>
          <a:p>
            <a:pPr algn="just"/>
            <a:r>
              <a:rPr lang="ar-EG" sz="3200" dirty="0" smtClean="0"/>
              <a:t>13 - يحق لمجلس النواب بمصر فحص دستوريه القوانين (   )</a:t>
            </a:r>
          </a:p>
          <a:p>
            <a:pPr algn="just"/>
            <a:r>
              <a:rPr lang="ar-EG" sz="3200" dirty="0" smtClean="0"/>
              <a:t>14 - يجب تعديل احد مواد الدستور ليتماشي مع القوانين المسنه اذا ما اظهرت تعارض (  )</a:t>
            </a:r>
          </a:p>
          <a:p>
            <a:pPr algn="just"/>
            <a:r>
              <a:rPr lang="ar-EG" sz="3200" dirty="0" smtClean="0"/>
              <a:t>15 - القرار هو اراده اداره (   )</a:t>
            </a:r>
          </a:p>
          <a:p>
            <a:pPr algn="just"/>
            <a:r>
              <a:rPr lang="ar-EG" sz="3200" dirty="0" smtClean="0"/>
              <a:t>16 - اللائحة </a:t>
            </a:r>
            <a:r>
              <a:rPr lang="ar-EG" sz="3200" dirty="0"/>
              <a:t>آلية التشريع الفرعي بعد القانون والدستور وتقع على درجة </a:t>
            </a:r>
            <a:r>
              <a:rPr lang="ar-EG" sz="3200" dirty="0" smtClean="0"/>
              <a:t>أدنى (    )</a:t>
            </a:r>
          </a:p>
          <a:p>
            <a:pPr algn="just"/>
            <a:r>
              <a:rPr lang="ar-EG" sz="3200" dirty="0" smtClean="0"/>
              <a:t>17 - تنقسم اللوائح الي تنفيذيه وتنظيميه فقط (   )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ar-EG" sz="3200" dirty="0" smtClean="0"/>
          </a:p>
          <a:p>
            <a:pPr marL="457200" indent="-457200" algn="just">
              <a:buFont typeface="Wingdings" pitchFamily="2" charset="2"/>
              <a:buChar char="Ø"/>
            </a:pPr>
            <a:endParaRPr lang="ar-EG" sz="3200" dirty="0" smtClean="0"/>
          </a:p>
          <a:p>
            <a:pPr marL="457200" indent="-457200" algn="just">
              <a:buFont typeface="Wingdings" pitchFamily="2" charset="2"/>
              <a:buChar char="Ø"/>
            </a:pPr>
            <a:endParaRPr lang="ar-EG" sz="3200" dirty="0" smtClean="0"/>
          </a:p>
        </p:txBody>
      </p:sp>
    </p:spTree>
    <p:extLst>
      <p:ext uri="{BB962C8B-B14F-4D97-AF65-F5344CB8AC3E}">
        <p14:creationId xmlns:p14="http://schemas.microsoft.com/office/powerpoint/2010/main" val="198150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188640"/>
            <a:ext cx="8928992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3200" dirty="0" smtClean="0"/>
              <a:t>18- اللائحه التنفيذيه هي لائحه تنظيم العمل داخل المؤسسات (   )</a:t>
            </a:r>
          </a:p>
          <a:p>
            <a:pPr algn="just"/>
            <a:r>
              <a:rPr lang="ar-EG" sz="3200" dirty="0" smtClean="0"/>
              <a:t>19 – يحرم الطالب من التقدم للامتحانات ويعتبر راسبا فيها اذا تجاوزت نسبه غيابه 50% (  )</a:t>
            </a:r>
          </a:p>
          <a:p>
            <a:pPr algn="just"/>
            <a:r>
              <a:rPr lang="ar-EG" sz="3200" dirty="0" smtClean="0"/>
              <a:t>20 – لا يجوز للطالب ايقاف قيده (  )</a:t>
            </a:r>
          </a:p>
          <a:p>
            <a:pPr algn="just"/>
            <a:r>
              <a:rPr lang="ar-EG" sz="3200" dirty="0" smtClean="0"/>
              <a:t>21 – يجوز قبول تحويل طالب بالفرقه الاعداديه غير حاصل علي الحد الادني لمجموع الكليه وفقا لتقرير قومسيون طبي ( )</a:t>
            </a:r>
          </a:p>
          <a:p>
            <a:pPr algn="just"/>
            <a:r>
              <a:rPr lang="ar-EG" sz="3200" dirty="0" smtClean="0"/>
              <a:t>22 – يحصل الطالب علي درجته كامله في حال اعاده امتحان رسب فيه بعد تغيبه بعذر (  )</a:t>
            </a:r>
          </a:p>
          <a:p>
            <a:pPr algn="just"/>
            <a:r>
              <a:rPr lang="ar-EG" sz="3200" dirty="0" smtClean="0"/>
              <a:t>23 – الطالب الغائب في الامتحان التحريري يعتبر غائبا عن المقرر ولا ترصد له درجه فيه (  )</a:t>
            </a:r>
          </a:p>
          <a:p>
            <a:pPr algn="just"/>
            <a:r>
              <a:rPr lang="ar-EG" sz="3200" dirty="0" smtClean="0"/>
              <a:t>24 – يمكن الاعتذار عن تأديه امتحانات فصل دراسي لظروف اجتماعيه (  )</a:t>
            </a:r>
          </a:p>
          <a:p>
            <a:pPr algn="just"/>
            <a:r>
              <a:rPr lang="ar-EG" sz="3200" dirty="0" smtClean="0"/>
              <a:t>25 – لايسمح بقبول اعذار مرضيه بعد انتهاء الامتحانات (   )</a:t>
            </a:r>
          </a:p>
        </p:txBody>
      </p:sp>
    </p:spTree>
    <p:extLst>
      <p:ext uri="{BB962C8B-B14F-4D97-AF65-F5344CB8AC3E}">
        <p14:creationId xmlns:p14="http://schemas.microsoft.com/office/powerpoint/2010/main" val="7403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188640"/>
            <a:ext cx="8928992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3200" dirty="0" smtClean="0"/>
              <a:t>26 – في الحالات الصحيه الحرجه يجوز للطالب ان يؤدي الامتحان في منزله (   )</a:t>
            </a:r>
          </a:p>
          <a:p>
            <a:pPr algn="just"/>
            <a:r>
              <a:rPr lang="ar-EG" sz="3200" dirty="0" smtClean="0"/>
              <a:t>27 </a:t>
            </a:r>
            <a:r>
              <a:rPr lang="ar-EG" sz="3200" dirty="0"/>
              <a:t>- يسمح للطالب بدخول </a:t>
            </a:r>
            <a:r>
              <a:rPr lang="ar-EG" sz="3200" dirty="0" smtClean="0"/>
              <a:t>الامتحان </a:t>
            </a:r>
            <a:r>
              <a:rPr lang="ar-EG" sz="3200" dirty="0"/>
              <a:t>حتي </a:t>
            </a:r>
            <a:r>
              <a:rPr lang="ar-EG" sz="3200" dirty="0" smtClean="0"/>
              <a:t>منتصف الوقت (   )</a:t>
            </a:r>
          </a:p>
          <a:p>
            <a:pPr algn="just"/>
            <a:r>
              <a:rPr lang="ar-EG" sz="3200" dirty="0" smtClean="0"/>
              <a:t>28 – يسمح للطالب بالخروج بعد مضي نصف ساعه من بدايه الامتحان (  )</a:t>
            </a:r>
          </a:p>
          <a:p>
            <a:pPr algn="just"/>
            <a:r>
              <a:rPr lang="ar-EG" sz="3200" dirty="0" smtClean="0"/>
              <a:t>29 – يجوز اصطحاب الالات الحاسبه المبرمجه في حالات الامتحانات </a:t>
            </a:r>
            <a:r>
              <a:rPr lang="en-US" sz="3200" dirty="0" smtClean="0"/>
              <a:t>open book</a:t>
            </a:r>
            <a:r>
              <a:rPr lang="ar-EG" sz="3200" dirty="0" smtClean="0"/>
              <a:t>  (   )</a:t>
            </a:r>
          </a:p>
          <a:p>
            <a:pPr algn="just"/>
            <a:r>
              <a:rPr lang="ar-EG" sz="3200" dirty="0" smtClean="0"/>
              <a:t>30 – اذا تم ضبط الطالب بالغش اثناء الامتحان يحرر له محضرا ويسمح له باستكمال الامتحان (  )</a:t>
            </a:r>
          </a:p>
          <a:p>
            <a:pPr algn="just"/>
            <a:r>
              <a:rPr lang="ar-EG" sz="3200" dirty="0" smtClean="0"/>
              <a:t>31 – يحق لرئيس القسم فصل طالب نتيجه ارتكابه احدي المخالفات التأديبيه (   )</a:t>
            </a:r>
          </a:p>
          <a:p>
            <a:pPr algn="just"/>
            <a:r>
              <a:rPr lang="ar-EG" sz="3200" dirty="0" smtClean="0"/>
              <a:t>32 – يحق لرئيس الجامعه منع طالب من دخول الجامعه لحين محاكمته (   )</a:t>
            </a:r>
          </a:p>
        </p:txBody>
      </p:sp>
    </p:spTree>
    <p:extLst>
      <p:ext uri="{BB962C8B-B14F-4D97-AF65-F5344CB8AC3E}">
        <p14:creationId xmlns:p14="http://schemas.microsoft.com/office/powerpoint/2010/main" val="122657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188640"/>
            <a:ext cx="8928992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3200" dirty="0" smtClean="0"/>
              <a:t>33 – اذا تم فصل طالب من الكليه يبلغ قرار الفصل لكل الكليات المناظره فلا يقيد بها (  )</a:t>
            </a:r>
          </a:p>
          <a:p>
            <a:pPr algn="just"/>
            <a:r>
              <a:rPr lang="ar-EG" sz="3200" dirty="0" smtClean="0"/>
              <a:t>34 -  يجوز للطالب التظلم من قرار التاديب خلال ستين يوما من ابلاغه بالقرار  (   )</a:t>
            </a:r>
          </a:p>
          <a:p>
            <a:pPr algn="just"/>
            <a:r>
              <a:rPr lang="ar-EG" sz="3200" dirty="0" smtClean="0"/>
              <a:t>35 - </a:t>
            </a:r>
            <a:r>
              <a:rPr lang="ar-EG" sz="3200" dirty="0"/>
              <a:t>يجوز للطالب </a:t>
            </a:r>
            <a:r>
              <a:rPr lang="ar-EG" sz="3200" dirty="0" smtClean="0"/>
              <a:t>التقدم بالالتماس من نتيجه احد المقررات خلال اسبوع من اعلان النتيجه (   )</a:t>
            </a:r>
          </a:p>
          <a:p>
            <a:pPr algn="just"/>
            <a:r>
              <a:rPr lang="ar-EG" sz="3200" dirty="0" smtClean="0"/>
              <a:t>36 – اذا اظهرت نتيجه الالتماس ان الطالب رصدت له درجات اعلي مما يستحق فيتم التغاضي عنها واحتساب درجته القديمه (   )</a:t>
            </a:r>
          </a:p>
          <a:p>
            <a:pPr algn="just"/>
            <a:r>
              <a:rPr lang="ar-EG" sz="3200" dirty="0" smtClean="0"/>
              <a:t>37 -  يحق للطلاب الوافدين الترشح لانتخابات اتحاد الطلاب (   )</a:t>
            </a:r>
          </a:p>
          <a:p>
            <a:pPr algn="just"/>
            <a:r>
              <a:rPr lang="ar-EG" sz="3200" dirty="0" smtClean="0"/>
              <a:t>38 – التكافل يعتبر من الانشطه الاساسيه لاتحاد الطلاب (   )</a:t>
            </a:r>
          </a:p>
          <a:p>
            <a:pPr algn="just"/>
            <a:r>
              <a:rPr lang="ar-EG" sz="3200" dirty="0" smtClean="0"/>
              <a:t>39 – تتكون الكليه من فرعين احدهما علمي ويرأسه عميد الكليه والاخر اداري ويرأسه مدير الكليه (  )</a:t>
            </a:r>
          </a:p>
          <a:p>
            <a:pPr algn="just"/>
            <a:r>
              <a:rPr lang="ar-EG" sz="3200" smtClean="0"/>
              <a:t>40- رئيس القسم مفوض عن العميد في اداره شئون القسم (   )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318717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8419"/>
            <a:ext cx="9036496" cy="698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ar-EG" sz="3200" b="1" dirty="0" smtClean="0">
                <a:solidFill>
                  <a:srgbClr val="FF0000"/>
                </a:solidFill>
              </a:rPr>
              <a:t>اجب عن الاسئله التاليه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1 - ضع </a:t>
            </a:r>
            <a:r>
              <a:rPr lang="ar-EG" sz="3200" b="1" dirty="0">
                <a:solidFill>
                  <a:srgbClr val="0000FF"/>
                </a:solidFill>
              </a:rPr>
              <a:t>مثال للدستور المدون والغير مدون </a:t>
            </a:r>
            <a:endParaRPr lang="ar-EG" sz="3200" dirty="0">
              <a:solidFill>
                <a:srgbClr val="0000FF"/>
              </a:solidFill>
            </a:endParaRP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2 - ضع مثال للدساتير المرنه والدساتير الجامده        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3 - ضع مثالا للدساتير المطوله والدساتير المختصره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4 - كيف تدار البلاد دستوريا في فترات تعطيل العمل بالدستور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5 - اذكر اسم الجهه المنوط بها سن القوانين والتشريعات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6 -  ما الجهه التي تفحص دستوريه القوانين ومطابقتها للدستور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7 - وضح الفارق بين الدستور والقانون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8 - لكي </a:t>
            </a:r>
            <a:r>
              <a:rPr lang="ar-EG" sz="3200" b="1" dirty="0">
                <a:solidFill>
                  <a:srgbClr val="0000FF"/>
                </a:solidFill>
              </a:rPr>
              <a:t>تقوم الإدارة بمزاولة نشاطها المتعلق بالأعمال القانونية والذي تباشره باعتبارها سلطة عامة ، فإنها تستخدم أحد </a:t>
            </a:r>
            <a:r>
              <a:rPr lang="ar-EG" sz="3200" b="1" dirty="0" smtClean="0">
                <a:solidFill>
                  <a:srgbClr val="0000FF"/>
                </a:solidFill>
              </a:rPr>
              <a:t>أسلوبين ، اذكرهما ؟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9 – اذكر مثالا للائحه التنظيميه تتعامل معه في حياتك</a:t>
            </a:r>
          </a:p>
          <a:p>
            <a:pPr algn="just"/>
            <a:endParaRPr lang="ar-EG" sz="3200" b="1" dirty="0">
              <a:solidFill>
                <a:srgbClr val="0000FF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ar-EG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8419"/>
            <a:ext cx="9036496" cy="74789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ar-EG" sz="3200" b="1" dirty="0" smtClean="0">
                <a:solidFill>
                  <a:srgbClr val="FF0000"/>
                </a:solidFill>
              </a:rPr>
              <a:t>اجب عن الاسئله التاليه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11-  في حال حرمان الطالب من التقدم للامتحانات لتجاوزه نسبه الغياب المقرره ، اذكر الحاله التي يتم التراجع فيها عن قرار الحرمان والسماح للطالب مره اخري بدخول الامتحانات 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12 – اذكر الحالات المسموح بها بالتحويل بين الكليات لطلاب الفرقه الاعداديه اذا ماكانوا غير حاصلين علي الحد الادني لمجموع القبول بالكليه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13 – وضح اجراءات العذر المرضي لتأجيل الامتحانات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14 – اذكر اهم التعليمات الواجب علي الطالب الالتزام بها اثناء الامتحانات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15 – اذكر اهم المخالفات التي يعرض الطالب نفسه للتأديب اذا ما مارس احداها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16 – ما هي الهيئات المختصه بتوقيع العقوبه التأديبيه علي الطلاب</a:t>
            </a:r>
          </a:p>
          <a:p>
            <a:pPr algn="just"/>
            <a:endParaRPr lang="ar-EG" sz="3200" b="1" dirty="0">
              <a:solidFill>
                <a:srgbClr val="0000FF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ar-EG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2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8419"/>
            <a:ext cx="9036496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ar-EG" sz="3200" b="1" dirty="0" smtClean="0">
                <a:solidFill>
                  <a:srgbClr val="FF0000"/>
                </a:solidFill>
              </a:rPr>
              <a:t>اجب عن الاسئله التاليه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17 – اذكر المده القانونيه للتظلم من قرار مجلس التأديب علي فرض عقوبه علي طالب وكذلك المده القانونيه للتقدم بالالتماس من نتيجه احد المواد 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18 – ما هي اهم الشروط الواجب توافرها فيمن يترشح لانتخابات اتحاد الطلاب بالكليه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19 – اذكر اهم لجان رعايه الشباب بالكليه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20 -  وضح اهم الانشطه التي يتبناها اتحاد الطلاب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21 – وضح اهم خدمات التكافل المقدمه من الكليه</a:t>
            </a:r>
          </a:p>
          <a:p>
            <a:pPr algn="just"/>
            <a:r>
              <a:rPr lang="ar-EG" sz="3200" b="1" dirty="0" smtClean="0">
                <a:solidFill>
                  <a:srgbClr val="0000FF"/>
                </a:solidFill>
              </a:rPr>
              <a:t>22- في ضوء الهيكل الوظيفي للكليه وضح الخطوات التي يتبعها الطالب للتظلم من مشكله معينه تعرض لها مع احد اعضاء هيئه التدريس او الهيئه المعاونه</a:t>
            </a:r>
            <a:endParaRPr lang="ar-EG" sz="3200" b="1" dirty="0">
              <a:solidFill>
                <a:srgbClr val="0000FF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ar-EG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4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ircle/>
      </p:transition>
    </mc:Choice>
    <mc:Fallback xmlns="">
      <p:transition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ermal">
    <a:dk1>
      <a:srgbClr val="4D5B6B"/>
    </a:dk1>
    <a:lt1>
      <a:srgbClr val="FFFFFF"/>
    </a:lt1>
    <a:dk2>
      <a:srgbClr val="675D59"/>
    </a:dk2>
    <a:lt2>
      <a:srgbClr val="E8DED8"/>
    </a:lt2>
    <a:accent1>
      <a:srgbClr val="FF7605"/>
    </a:accent1>
    <a:accent2>
      <a:srgbClr val="7F7F7F"/>
    </a:accent2>
    <a:accent3>
      <a:srgbClr val="7F5185"/>
    </a:accent3>
    <a:accent4>
      <a:srgbClr val="89AAD3"/>
    </a:accent4>
    <a:accent5>
      <a:srgbClr val="8F5B4B"/>
    </a:accent5>
    <a:accent6>
      <a:srgbClr val="C84340"/>
    </a:accent6>
    <a:hlink>
      <a:srgbClr val="89AAD3"/>
    </a:hlink>
    <a:folHlink>
      <a:srgbClr val="795185"/>
    </a:folHlink>
  </a:clrScheme>
</a:themeOverride>
</file>

<file path=ppt/theme/themeOverride2.xml><?xml version="1.0" encoding="utf-8"?>
<a:themeOverride xmlns:a="http://schemas.openxmlformats.org/drawingml/2006/main">
  <a:clrScheme name="Thermal">
    <a:dk1>
      <a:srgbClr val="4D5B6B"/>
    </a:dk1>
    <a:lt1>
      <a:srgbClr val="FFFFFF"/>
    </a:lt1>
    <a:dk2>
      <a:srgbClr val="675D59"/>
    </a:dk2>
    <a:lt2>
      <a:srgbClr val="E8DED8"/>
    </a:lt2>
    <a:accent1>
      <a:srgbClr val="FF7605"/>
    </a:accent1>
    <a:accent2>
      <a:srgbClr val="7F7F7F"/>
    </a:accent2>
    <a:accent3>
      <a:srgbClr val="7F5185"/>
    </a:accent3>
    <a:accent4>
      <a:srgbClr val="89AAD3"/>
    </a:accent4>
    <a:accent5>
      <a:srgbClr val="8F5B4B"/>
    </a:accent5>
    <a:accent6>
      <a:srgbClr val="C84340"/>
    </a:accent6>
    <a:hlink>
      <a:srgbClr val="89AAD3"/>
    </a:hlink>
    <a:folHlink>
      <a:srgbClr val="7951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6271</TotalTime>
  <Words>903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PhD. Study Novel Investigations on Simulation Methods for SAW Devices</dc:title>
  <dc:creator>Doha-Hagar</dc:creator>
  <cp:lastModifiedBy>Moataz</cp:lastModifiedBy>
  <cp:revision>1812</cp:revision>
  <cp:lastPrinted>2016-10-25T19:09:17Z</cp:lastPrinted>
  <dcterms:created xsi:type="dcterms:W3CDTF">2016-02-27T18:41:27Z</dcterms:created>
  <dcterms:modified xsi:type="dcterms:W3CDTF">2017-10-24T19:25:50Z</dcterms:modified>
</cp:coreProperties>
</file>